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6" r:id="rId6"/>
    <p:sldId id="268" r:id="rId7"/>
    <p:sldId id="269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FSP\Pre%20and%20Post%20Assessmen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Pre and Post Assessment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Pre</c:v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3</c:v>
                </c:pt>
                <c:pt idx="1">
                  <c:v>7</c:v>
                </c:pt>
                <c:pt idx="2">
                  <c:v>12</c:v>
                </c:pt>
                <c:pt idx="3">
                  <c:v>14</c:v>
                </c:pt>
                <c:pt idx="4">
                  <c:v>8</c:v>
                </c:pt>
              </c:numCache>
            </c:numRef>
          </c:val>
        </c:ser>
        <c:ser>
          <c:idx val="1"/>
          <c:order val="1"/>
          <c:tx>
            <c:v>Post</c:v>
          </c:tx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6</c:v>
                </c:pt>
                <c:pt idx="3">
                  <c:v>20</c:v>
                </c:pt>
                <c:pt idx="4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2209664"/>
        <c:axId val="22211584"/>
      </c:barChart>
      <c:catAx>
        <c:axId val="2220966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answered correct (out of 4)</a:t>
                </a:r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22211584"/>
        <c:crosses val="autoZero"/>
        <c:auto val="1"/>
        <c:lblAlgn val="ctr"/>
        <c:lblOffset val="100"/>
        <c:noMultiLvlLbl val="0"/>
      </c:catAx>
      <c:valAx>
        <c:axId val="2221158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Number of Students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2209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168A2A6-D3E1-4879-AB01-DD5DBFE6D0C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378416F-FD3B-4AFC-AD69-F8087BE3FD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Motor and Generator Activity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4191000"/>
            <a:ext cx="3810000" cy="2057400"/>
          </a:xfrm>
        </p:spPr>
        <p:txBody>
          <a:bodyPr>
            <a:normAutofit/>
          </a:bodyPr>
          <a:lstStyle/>
          <a:p>
            <a:endParaRPr lang="en-US" sz="1600" b="1" dirty="0" smtClean="0"/>
          </a:p>
          <a:p>
            <a:r>
              <a:rPr lang="en-US" sz="1600" b="1" dirty="0" smtClean="0"/>
              <a:t>COFSP Fellow: </a:t>
            </a:r>
            <a:r>
              <a:rPr lang="en-US" sz="1600" dirty="0" smtClean="0"/>
              <a:t>Kelsey Baum </a:t>
            </a:r>
          </a:p>
          <a:p>
            <a:r>
              <a:rPr lang="en-US" sz="1600" b="1" dirty="0" smtClean="0"/>
              <a:t>COFSP Fellow Major:</a:t>
            </a:r>
            <a:r>
              <a:rPr lang="en-US" sz="1600" dirty="0" smtClean="0"/>
              <a:t> EE</a:t>
            </a:r>
          </a:p>
          <a:p>
            <a:r>
              <a:rPr lang="en-US" sz="1600" b="1" dirty="0" smtClean="0"/>
              <a:t>CEEMS Teacher: </a:t>
            </a:r>
            <a:r>
              <a:rPr lang="en-US" sz="1600" dirty="0" smtClean="0"/>
              <a:t>Deon Edwards</a:t>
            </a:r>
          </a:p>
          <a:p>
            <a:r>
              <a:rPr lang="en-US" sz="1600" b="1" dirty="0" smtClean="0"/>
              <a:t>School:</a:t>
            </a:r>
            <a:r>
              <a:rPr lang="en-US" sz="1600" dirty="0" smtClean="0"/>
              <a:t> Aiken High School</a:t>
            </a:r>
          </a:p>
          <a:p>
            <a:r>
              <a:rPr lang="en-US" sz="1600" b="1" dirty="0" smtClean="0"/>
              <a:t>Class: </a:t>
            </a:r>
            <a:r>
              <a:rPr lang="en-US" sz="1600" dirty="0" smtClean="0"/>
              <a:t>Fundamentals of Engineering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3579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Patrick\Desktop\checkli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385" y="2743200"/>
            <a:ext cx="2553093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</a:rPr>
              <a:t>Ohio Department of Education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sz="2400" u="sng" dirty="0" smtClean="0">
                <a:solidFill>
                  <a:schemeClr val="accent2"/>
                </a:solidFill>
              </a:rPr>
              <a:t>Physical Science 9</a:t>
            </a:r>
            <a:r>
              <a:rPr lang="en-US" sz="2400" u="sng" baseline="30000" dirty="0" smtClean="0">
                <a:solidFill>
                  <a:schemeClr val="accent2"/>
                </a:solidFill>
              </a:rPr>
              <a:t>th</a:t>
            </a:r>
            <a:r>
              <a:rPr lang="en-US" sz="2400" u="sng" dirty="0" smtClean="0">
                <a:solidFill>
                  <a:schemeClr val="accent2"/>
                </a:solidFill>
              </a:rPr>
              <a:t> Grade Standards</a:t>
            </a:r>
            <a:endParaRPr lang="en-US" sz="2400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5357307" cy="3848548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/>
              <a:t>E</a:t>
            </a:r>
            <a:r>
              <a:rPr lang="en-US" sz="2200" dirty="0" smtClean="0"/>
              <a:t>lectrons </a:t>
            </a:r>
            <a:r>
              <a:rPr lang="en-US" sz="2200" dirty="0"/>
              <a:t>then transfer energy to other objects and transform electrical energy into other forms (e.g., light, sound, heat) in the resistors</a:t>
            </a:r>
            <a:r>
              <a:rPr lang="en-US" sz="2200" dirty="0" smtClean="0"/>
              <a:t>. </a:t>
            </a:r>
            <a:endParaRPr lang="en-US" sz="2000" dirty="0"/>
          </a:p>
          <a:p>
            <a:endParaRPr lang="en-US" sz="2200" dirty="0" smtClean="0"/>
          </a:p>
          <a:p>
            <a:r>
              <a:rPr lang="en-US" sz="2200" dirty="0" smtClean="0"/>
              <a:t>Experiments</a:t>
            </a:r>
            <a:r>
              <a:rPr lang="en-US" sz="2200" dirty="0"/>
              <a:t>, investigations and testing (3-D or virtual) must be used to construct a variety of circuits, and measure and compare the potential difference (voltage) and current. </a:t>
            </a:r>
            <a:endParaRPr lang="en-US" sz="2200" dirty="0" smtClean="0"/>
          </a:p>
          <a:p>
            <a:endParaRPr lang="en-US" sz="2200" dirty="0" smtClean="0"/>
          </a:p>
          <a:p>
            <a:r>
              <a:rPr lang="en-US" sz="2200" dirty="0" smtClean="0"/>
              <a:t>Electricity </a:t>
            </a:r>
            <a:r>
              <a:rPr lang="en-US" sz="2200" dirty="0"/>
              <a:t>concepts are dealt with conceptually in this course. </a:t>
            </a:r>
          </a:p>
          <a:p>
            <a:endParaRPr lang="en-US" dirty="0"/>
          </a:p>
        </p:txBody>
      </p:sp>
      <p:sp>
        <p:nvSpPr>
          <p:cNvPr id="4" name="AutoShape 2" descr="Image result for standard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Image result for standard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718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Patrick\Desktop\confused_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28600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</a:rPr>
              <a:t>Motor/Generator Activity: </a:t>
            </a:r>
            <a:r>
              <a:rPr lang="en-US" sz="2400" u="sng" dirty="0" smtClean="0">
                <a:solidFill>
                  <a:schemeClr val="accent2"/>
                </a:solidFill>
              </a:rPr>
              <a:t>Guiding Questions</a:t>
            </a:r>
            <a:endParaRPr lang="en-US" sz="2400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5357307" cy="384854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are the different energy sources that are used to deliver energy to your community?</a:t>
            </a:r>
          </a:p>
          <a:p>
            <a:endParaRPr lang="en-US" dirty="0"/>
          </a:p>
          <a:p>
            <a:r>
              <a:rPr lang="en-US" dirty="0"/>
              <a:t>How do power plants turn coal into electricity?</a:t>
            </a:r>
          </a:p>
          <a:p>
            <a:endParaRPr lang="en-US" dirty="0"/>
          </a:p>
          <a:p>
            <a:r>
              <a:rPr lang="en-US" dirty="0"/>
              <a:t>What is the difference between a motor and a generator?</a:t>
            </a:r>
          </a:p>
          <a:p>
            <a:endParaRPr lang="en-US" dirty="0"/>
          </a:p>
          <a:p>
            <a:r>
              <a:rPr lang="en-US" dirty="0"/>
              <a:t>What kinds of energy transformations take place between power plants and using your appliances?</a:t>
            </a:r>
            <a:endParaRPr lang="en-US" b="1" dirty="0">
              <a:latin typeface="Lucida Bright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573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accent2"/>
                </a:solidFill>
              </a:rPr>
              <a:t>Motor/Generator Activity: </a:t>
            </a:r>
            <a:r>
              <a:rPr lang="en-US" sz="2400" u="sng" dirty="0" smtClean="0">
                <a:solidFill>
                  <a:schemeClr val="accent2"/>
                </a:solidFill>
              </a:rPr>
              <a:t>Learning Objectives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4442907" cy="392474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sz="2200" dirty="0"/>
              <a:t>Use a multi-meter to measure voltage and current.</a:t>
            </a:r>
          </a:p>
          <a:p>
            <a:pPr lvl="0"/>
            <a:endParaRPr lang="en-US" sz="2200" dirty="0"/>
          </a:p>
          <a:p>
            <a:pPr lvl="0"/>
            <a:r>
              <a:rPr lang="en-US" sz="2200" dirty="0"/>
              <a:t>Describe what a generator does and how it works</a:t>
            </a:r>
          </a:p>
          <a:p>
            <a:pPr lvl="0"/>
            <a:endParaRPr lang="en-US" sz="2200" dirty="0"/>
          </a:p>
          <a:p>
            <a:pPr lvl="0"/>
            <a:r>
              <a:rPr lang="en-US" sz="2200" dirty="0"/>
              <a:t>Describe what a motor does and how it works.</a:t>
            </a:r>
          </a:p>
          <a:p>
            <a:pPr marL="68580" lvl="0" indent="0">
              <a:buNone/>
            </a:pPr>
            <a:endParaRPr lang="en-US" sz="2200" dirty="0"/>
          </a:p>
          <a:p>
            <a:pPr lvl="0"/>
            <a:r>
              <a:rPr lang="en-US" sz="2200" dirty="0"/>
              <a:t>Identify energy transformations from the energy source to various appliances.</a:t>
            </a:r>
          </a:p>
          <a:p>
            <a:endParaRPr lang="en-US" dirty="0"/>
          </a:p>
        </p:txBody>
      </p:sp>
      <p:pic>
        <p:nvPicPr>
          <p:cNvPr id="3074" name="Picture 2" descr="C:\Users\Patrick\Desktop\accomplis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2286000"/>
            <a:ext cx="2543175" cy="3409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7732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ACS: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u="sng" dirty="0">
                <a:solidFill>
                  <a:schemeClr val="accent2"/>
                </a:solidFill>
              </a:rPr>
              <a:t>R</a:t>
            </a:r>
            <a:r>
              <a:rPr lang="en-US" sz="2700" u="sng" dirty="0" smtClean="0">
                <a:solidFill>
                  <a:schemeClr val="accent2"/>
                </a:solidFill>
              </a:rPr>
              <a:t>eal life, Career </a:t>
            </a:r>
            <a:r>
              <a:rPr lang="en-US" sz="2700" u="sng" dirty="0">
                <a:solidFill>
                  <a:schemeClr val="accent2"/>
                </a:solidFill>
              </a:rPr>
              <a:t>A</a:t>
            </a:r>
            <a:r>
              <a:rPr lang="en-US" sz="2700" u="sng" dirty="0" smtClean="0">
                <a:solidFill>
                  <a:schemeClr val="accent2"/>
                </a:solidFill>
              </a:rPr>
              <a:t>pplications, Societal </a:t>
            </a:r>
            <a:r>
              <a:rPr lang="en-US" sz="2700" u="sng" dirty="0">
                <a:solidFill>
                  <a:schemeClr val="accent2"/>
                </a:solidFill>
              </a:rPr>
              <a:t>I</a:t>
            </a:r>
            <a:r>
              <a:rPr lang="en-US" sz="2700" u="sng" dirty="0" smtClean="0">
                <a:solidFill>
                  <a:schemeClr val="accent2"/>
                </a:solidFill>
              </a:rPr>
              <a:t>mpact</a:t>
            </a:r>
            <a:endParaRPr lang="en-US" sz="2700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Use of Engineering Design Process</a:t>
            </a:r>
          </a:p>
          <a:p>
            <a:pPr lvl="2"/>
            <a:endParaRPr lang="en-US" sz="1600" dirty="0" smtClean="0"/>
          </a:p>
          <a:p>
            <a:pPr lvl="2"/>
            <a:r>
              <a:rPr lang="en-US" sz="1600" dirty="0" smtClean="0"/>
              <a:t>Implement </a:t>
            </a:r>
            <a:r>
              <a:rPr lang="en-US" sz="1600" dirty="0"/>
              <a:t>generator/motor construction from directions</a:t>
            </a:r>
          </a:p>
          <a:p>
            <a:endParaRPr lang="en-US" sz="1600" dirty="0"/>
          </a:p>
          <a:p>
            <a:pPr lvl="2"/>
            <a:r>
              <a:rPr lang="en-US" sz="1600" dirty="0"/>
              <a:t>Evaluate generator (whether or not construction works)</a:t>
            </a:r>
          </a:p>
          <a:p>
            <a:endParaRPr lang="en-US" sz="1600" dirty="0"/>
          </a:p>
          <a:p>
            <a:pPr lvl="2"/>
            <a:r>
              <a:rPr lang="en-US" sz="1600" dirty="0"/>
              <a:t>Refine construction</a:t>
            </a:r>
          </a:p>
          <a:p>
            <a:endParaRPr lang="en-US" sz="1600" dirty="0"/>
          </a:p>
          <a:p>
            <a:pPr lvl="2"/>
            <a:r>
              <a:rPr lang="en-US" sz="1600" dirty="0"/>
              <a:t>Communicate with other groups what works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59668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2"/>
                </a:solidFill>
              </a:rPr>
              <a:t>Pre and Post Assessment:</a:t>
            </a:r>
            <a:r>
              <a:rPr lang="en-US" sz="3600" dirty="0" smtClean="0">
                <a:solidFill>
                  <a:schemeClr val="accent2"/>
                </a:solidFill>
              </a:rPr>
              <a:t/>
            </a:r>
            <a:br>
              <a:rPr lang="en-US" sz="3600" dirty="0" smtClean="0">
                <a:solidFill>
                  <a:schemeClr val="accent2"/>
                </a:solidFill>
              </a:rPr>
            </a:br>
            <a:r>
              <a:rPr lang="en-US" sz="2400" u="sng" dirty="0" smtClean="0">
                <a:solidFill>
                  <a:schemeClr val="accent2"/>
                </a:solidFill>
              </a:rPr>
              <a:t>Evidence of Student Learning</a:t>
            </a:r>
            <a:endParaRPr lang="en-US" sz="2400" u="sng" dirty="0">
              <a:solidFill>
                <a:schemeClr val="accent2"/>
              </a:solidFill>
            </a:endParaRP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153957506"/>
              </p:ext>
            </p:extLst>
          </p:nvPr>
        </p:nvGraphicFramePr>
        <p:xfrm>
          <a:off x="1295400" y="2438400"/>
          <a:ext cx="6553200" cy="3657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268507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accent2"/>
                </a:solidFill>
              </a:rPr>
              <a:t>Motor/Generator Activity:</a:t>
            </a:r>
            <a:r>
              <a:rPr lang="en-US" sz="2700" dirty="0" smtClean="0"/>
              <a:t/>
            </a:r>
            <a:br>
              <a:rPr lang="en-US" sz="2700" dirty="0" smtClean="0"/>
            </a:br>
            <a:r>
              <a:rPr lang="en-US" sz="2400" u="sng" dirty="0" smtClean="0">
                <a:solidFill>
                  <a:schemeClr val="accent2"/>
                </a:solidFill>
              </a:rPr>
              <a:t>Student Accomplishments</a:t>
            </a:r>
            <a:endParaRPr lang="en-US" sz="2400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4366707" cy="3924747"/>
          </a:xfrm>
        </p:spPr>
        <p:txBody>
          <a:bodyPr>
            <a:normAutofit/>
          </a:bodyPr>
          <a:lstStyle/>
          <a:p>
            <a:r>
              <a:rPr lang="en-US" sz="2000" dirty="0" smtClean="0"/>
              <a:t>Worked together in groups of four</a:t>
            </a:r>
          </a:p>
          <a:p>
            <a:endParaRPr lang="en-US" sz="2000" dirty="0"/>
          </a:p>
          <a:p>
            <a:r>
              <a:rPr lang="en-US" sz="2000" dirty="0" smtClean="0"/>
              <a:t>Constructed a motor and generator, making corrections to construction</a:t>
            </a:r>
          </a:p>
          <a:p>
            <a:pPr marL="68580" indent="0">
              <a:buNone/>
            </a:pPr>
            <a:endParaRPr lang="en-US" sz="2000" dirty="0" smtClean="0"/>
          </a:p>
          <a:p>
            <a:r>
              <a:rPr lang="en-US" sz="2000" dirty="0" smtClean="0"/>
              <a:t>Identified the difference between the two in terms of energy transformation</a:t>
            </a:r>
            <a:endParaRPr lang="en-US" dirty="0"/>
          </a:p>
          <a:p>
            <a:pPr marL="68580" indent="0">
              <a:buNone/>
            </a:pPr>
            <a:endParaRPr lang="en-US" sz="2000" dirty="0"/>
          </a:p>
        </p:txBody>
      </p:sp>
      <p:pic>
        <p:nvPicPr>
          <p:cNvPr id="4098" name="Picture 2" descr="C:\Users\Patrick\Desktop\victor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048000"/>
            <a:ext cx="286270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861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atrick\Desktop\reflec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819400"/>
            <a:ext cx="3435246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2"/>
                </a:solidFill>
              </a:rPr>
              <a:t>Motor/Generator Activity</a:t>
            </a:r>
            <a:r>
              <a:rPr lang="en-US" b="1" dirty="0" smtClean="0">
                <a:solidFill>
                  <a:schemeClr val="accent2"/>
                </a:solidFill>
              </a:rPr>
              <a:t>:</a:t>
            </a:r>
            <a:r>
              <a:rPr lang="en-US" dirty="0" smtClean="0">
                <a:solidFill>
                  <a:schemeClr val="accent2"/>
                </a:solidFill>
              </a:rPr>
              <a:t/>
            </a:r>
            <a:br>
              <a:rPr lang="en-US" dirty="0" smtClean="0">
                <a:solidFill>
                  <a:schemeClr val="accent2"/>
                </a:solidFill>
              </a:rPr>
            </a:br>
            <a:r>
              <a:rPr lang="en-US" sz="2400" u="sng" dirty="0" smtClean="0">
                <a:solidFill>
                  <a:schemeClr val="accent2"/>
                </a:solidFill>
              </a:rPr>
              <a:t>Reflection and Conclusion</a:t>
            </a:r>
            <a:endParaRPr lang="en-US" sz="2400" u="sng" dirty="0">
              <a:solidFill>
                <a:schemeClr val="accent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3" y="2323652"/>
            <a:ext cx="4290507" cy="3924748"/>
          </a:xfrm>
        </p:spPr>
        <p:txBody>
          <a:bodyPr>
            <a:normAutofit fontScale="85000" lnSpcReduction="10000"/>
          </a:bodyPr>
          <a:lstStyle/>
          <a:p>
            <a:r>
              <a:rPr lang="en-US" sz="2200" dirty="0"/>
              <a:t>The activity was planned for one day, but in implementation it took about two to </a:t>
            </a:r>
            <a:r>
              <a:rPr lang="en-US" sz="2200" dirty="0" smtClean="0"/>
              <a:t>complete</a:t>
            </a:r>
          </a:p>
          <a:p>
            <a:pPr marL="68580" indent="0">
              <a:buNone/>
            </a:pPr>
            <a:endParaRPr lang="en-US" sz="2200" dirty="0"/>
          </a:p>
          <a:p>
            <a:r>
              <a:rPr lang="en-US" sz="2200" dirty="0"/>
              <a:t>Some groups were unable to decipher the typed directions for assignment, so maybe in the future there could be pictures of the step by step </a:t>
            </a:r>
            <a:r>
              <a:rPr lang="en-US" sz="2200" dirty="0" smtClean="0"/>
              <a:t>process</a:t>
            </a:r>
          </a:p>
          <a:p>
            <a:endParaRPr lang="en-US" sz="2200" dirty="0"/>
          </a:p>
          <a:p>
            <a:r>
              <a:rPr lang="en-US" sz="2200" dirty="0" smtClean="0"/>
              <a:t>Many </a:t>
            </a:r>
            <a:r>
              <a:rPr lang="en-US" sz="2200" dirty="0"/>
              <a:t>students liked the checklist involved  and would call me over to be checked </a:t>
            </a:r>
            <a:r>
              <a:rPr lang="en-US" sz="2200" dirty="0" smtClean="0"/>
              <a:t>off</a:t>
            </a:r>
            <a:endParaRPr lang="en-US" sz="2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6438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309</TotalTime>
  <Words>344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Austin</vt:lpstr>
      <vt:lpstr>Motor and Generator Activity</vt:lpstr>
      <vt:lpstr>Ohio Department of Education Physical Science 9th Grade Standards</vt:lpstr>
      <vt:lpstr>Motor/Generator Activity: Guiding Questions</vt:lpstr>
      <vt:lpstr>Motor/Generator Activity: Learning Objectives</vt:lpstr>
      <vt:lpstr>ACS: Real life, Career Applications, Societal Impact</vt:lpstr>
      <vt:lpstr>Pre and Post Assessment: Evidence of Student Learning</vt:lpstr>
      <vt:lpstr>Motor/Generator Activity: Student Accomplishments</vt:lpstr>
      <vt:lpstr>Motor/Generator Activity: Reflection and Conclusion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Motor and Generator Activity</dc:title>
  <dc:creator>Patrick</dc:creator>
  <cp:lastModifiedBy>Debora A Liberi</cp:lastModifiedBy>
  <cp:revision>18</cp:revision>
  <dcterms:created xsi:type="dcterms:W3CDTF">2015-03-11T18:30:23Z</dcterms:created>
  <dcterms:modified xsi:type="dcterms:W3CDTF">2015-03-30T19:34:42Z</dcterms:modified>
</cp:coreProperties>
</file>